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312" r:id="rId3"/>
    <p:sldId id="277" r:id="rId4"/>
    <p:sldId id="258" r:id="rId5"/>
    <p:sldId id="278" r:id="rId6"/>
    <p:sldId id="280" r:id="rId7"/>
    <p:sldId id="282" r:id="rId8"/>
    <p:sldId id="281" r:id="rId9"/>
    <p:sldId id="283" r:id="rId10"/>
    <p:sldId id="285" r:id="rId11"/>
    <p:sldId id="286" r:id="rId12"/>
    <p:sldId id="287" r:id="rId13"/>
    <p:sldId id="289" r:id="rId14"/>
    <p:sldId id="288" r:id="rId15"/>
    <p:sldId id="348" r:id="rId16"/>
    <p:sldId id="279" r:id="rId17"/>
    <p:sldId id="349" r:id="rId18"/>
    <p:sldId id="290" r:id="rId19"/>
    <p:sldId id="291" r:id="rId20"/>
    <p:sldId id="292" r:id="rId21"/>
    <p:sldId id="293" r:id="rId22"/>
    <p:sldId id="297" r:id="rId23"/>
    <p:sldId id="294" r:id="rId24"/>
    <p:sldId id="295" r:id="rId25"/>
    <p:sldId id="296" r:id="rId26"/>
    <p:sldId id="298" r:id="rId27"/>
    <p:sldId id="299" r:id="rId28"/>
    <p:sldId id="300" r:id="rId29"/>
    <p:sldId id="350" r:id="rId30"/>
    <p:sldId id="352" r:id="rId31"/>
    <p:sldId id="301" r:id="rId32"/>
    <p:sldId id="304" r:id="rId33"/>
    <p:sldId id="311" r:id="rId34"/>
    <p:sldId id="330" r:id="rId35"/>
    <p:sldId id="305" r:id="rId36"/>
    <p:sldId id="331" r:id="rId37"/>
    <p:sldId id="332" r:id="rId38"/>
    <p:sldId id="306" r:id="rId39"/>
    <p:sldId id="333" r:id="rId40"/>
    <p:sldId id="334" r:id="rId41"/>
    <p:sldId id="335" r:id="rId42"/>
    <p:sldId id="307" r:id="rId43"/>
    <p:sldId id="336" r:id="rId44"/>
    <p:sldId id="341" r:id="rId45"/>
    <p:sldId id="337" r:id="rId46"/>
    <p:sldId id="338" r:id="rId47"/>
    <p:sldId id="339" r:id="rId48"/>
    <p:sldId id="340" r:id="rId49"/>
    <p:sldId id="346" r:id="rId50"/>
    <p:sldId id="308" r:id="rId51"/>
    <p:sldId id="309" r:id="rId52"/>
    <p:sldId id="310" r:id="rId53"/>
    <p:sldId id="313" r:id="rId54"/>
    <p:sldId id="321" r:id="rId55"/>
    <p:sldId id="322" r:id="rId56"/>
    <p:sldId id="324" r:id="rId57"/>
    <p:sldId id="326" r:id="rId58"/>
    <p:sldId id="327" r:id="rId59"/>
    <p:sldId id="328" r:id="rId60"/>
    <p:sldId id="329" r:id="rId61"/>
    <p:sldId id="342" r:id="rId62"/>
    <p:sldId id="343" r:id="rId63"/>
    <p:sldId id="344" r:id="rId64"/>
    <p:sldId id="351" r:id="rId65"/>
    <p:sldId id="345" r:id="rId66"/>
    <p:sldId id="302" r:id="rId67"/>
    <p:sldId id="347" r:id="rId68"/>
    <p:sldId id="30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40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82B6E-53C0-44DA-8658-E53B9EED401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0AA97-456E-4B33-93AD-EA347A23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Ag education all started with the 1917 Smith-Hughes Act </a:t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but what this act did was allo</a:t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AA97-456E-4B33-93AD-EA347A23F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8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AA97-456E-4B33-93AD-EA347A23F32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31FB16-4A1E-4FEE-A440-3C1B137412DC}" type="slidenum">
              <a:rPr lang="en-US" altLang="en-US" sz="1200" smtClean="0"/>
              <a:pPr eaLnBrk="1" hangingPunct="1"/>
              <a:t>65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AA97-456E-4B33-93AD-EA347A23F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6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AA97-456E-4B33-93AD-EA347A23F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AA97-456E-4B33-93AD-EA347A23F3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1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AA97-456E-4B33-93AD-EA347A23F3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Today 2.2 million dollars in scholarships is given away each year, at that money could be yours. I recived one when i was in high school </a:t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AA97-456E-4B33-93AD-EA347A23F3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AA97-456E-4B33-93AD-EA347A23F3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9B814E-C8C9-4B7D-91DD-95E433126193}" type="slidenum">
              <a:rPr lang="en-US" altLang="en-US" sz="1200" smtClean="0"/>
              <a:pPr eaLnBrk="1" hangingPunct="1"/>
              <a:t>62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835301-4793-4289-A34D-B3B10935EA77}" type="slidenum">
              <a:rPr lang="en-US" altLang="en-US" sz="1200" smtClean="0"/>
              <a:pPr eaLnBrk="1" hangingPunct="1"/>
              <a:t>63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33EE5BF-1ECB-4CBF-8BC3-7A3BF994C2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E20779-F72D-468E-A5C8-DE119FB3D056}" type="datetimeFigureOut">
              <a:rPr lang="en-US" smtClean="0"/>
              <a:t>8/15/2016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fMwKSjYOM" TargetMode="External"/><Relationship Id="rId2" Type="http://schemas.openxmlformats.org/officeDocument/2006/relationships/hyperlink" Target="https://www.youtube.com/watch?v=o0Ogcc7-rb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ffa.org/produc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akdYlYiLO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fa.org/SiteCollectionDocuments/proficiency_awards_award_area_descriptions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fa.org/participate/cdes/creed-speaking" TargetMode="External"/><Relationship Id="rId13" Type="http://schemas.openxmlformats.org/officeDocument/2006/relationships/hyperlink" Target="https://www.ffa.org/participate/cdes/farm-business-management" TargetMode="External"/><Relationship Id="rId3" Type="http://schemas.openxmlformats.org/officeDocument/2006/relationships/hyperlink" Target="https://www.ffa.org/participate/cdes/agricultural-issues-forum" TargetMode="External"/><Relationship Id="rId7" Type="http://schemas.openxmlformats.org/officeDocument/2006/relationships/hyperlink" Target="https://www.ffa.org/participate/cdes/conduct-of-chapter-meeting-leadership-development" TargetMode="External"/><Relationship Id="rId12" Type="http://schemas.openxmlformats.org/officeDocument/2006/relationships/hyperlink" Target="https://www.ffa.org/participate/cdes/extemporaneous-public-speaking" TargetMode="External"/><Relationship Id="rId2" Type="http://schemas.openxmlformats.org/officeDocument/2006/relationships/hyperlink" Target="https://www.ffa.org/participate/cdes/ag-communic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fa.org/participate/cdes/agronomy" TargetMode="External"/><Relationship Id="rId11" Type="http://schemas.openxmlformats.org/officeDocument/2006/relationships/hyperlink" Target="https://www.ffa.org/participate/cdes/environmental-and-natural-resources" TargetMode="External"/><Relationship Id="rId5" Type="http://schemas.openxmlformats.org/officeDocument/2006/relationships/hyperlink" Target="https://www.ffa.org/participate/cdes/agricultural-technology" TargetMode="External"/><Relationship Id="rId15" Type="http://schemas.openxmlformats.org/officeDocument/2006/relationships/hyperlink" Target="https://www.ffa.org/participate/cdes/food-science-and-technology" TargetMode="External"/><Relationship Id="rId10" Type="http://schemas.openxmlformats.org/officeDocument/2006/relationships/hyperlink" Target="https://www.ffa.org/participate/cdes/dairy-cattle-handlers-activity" TargetMode="External"/><Relationship Id="rId4" Type="http://schemas.openxmlformats.org/officeDocument/2006/relationships/hyperlink" Target="https://www.ffa.org/participate/cdes/agricultural-sales" TargetMode="External"/><Relationship Id="rId9" Type="http://schemas.openxmlformats.org/officeDocument/2006/relationships/hyperlink" Target="https://www.ffa.org/participate/cdes/dairy-cattle-evaluation-and-management" TargetMode="External"/><Relationship Id="rId14" Type="http://schemas.openxmlformats.org/officeDocument/2006/relationships/hyperlink" Target="https://www.ffa.org/participate/cdes/floriculture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fa.org/participate/cdes/milk-quality-and-products" TargetMode="External"/><Relationship Id="rId13" Type="http://schemas.openxmlformats.org/officeDocument/2006/relationships/hyperlink" Target="https://www.ffa.org/participate/cdes/veterinary-science" TargetMode="External"/><Relationship Id="rId3" Type="http://schemas.openxmlformats.org/officeDocument/2006/relationships/hyperlink" Target="https://www.ffa.org/participate/cdes/horse-evaluation" TargetMode="External"/><Relationship Id="rId7" Type="http://schemas.openxmlformats.org/officeDocument/2006/relationships/hyperlink" Target="https://www.ffa.org/participate/cdes/meats-evaluation-and-technology" TargetMode="External"/><Relationship Id="rId12" Type="http://schemas.openxmlformats.org/officeDocument/2006/relationships/hyperlink" Target="https://www.ffa.org/participate/cdes/prepared-public-speaking" TargetMode="External"/><Relationship Id="rId2" Type="http://schemas.openxmlformats.org/officeDocument/2006/relationships/hyperlink" Target="https://www.ffa.org/participate/cdes/forest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fa.org/participate/cdes/marketing-plan" TargetMode="External"/><Relationship Id="rId11" Type="http://schemas.openxmlformats.org/officeDocument/2006/relationships/hyperlink" Target="https://www.ffa.org/participate/cdes/poultry" TargetMode="External"/><Relationship Id="rId5" Type="http://schemas.openxmlformats.org/officeDocument/2006/relationships/hyperlink" Target="https://www.ffa.org/participate/cdes/livestock-evaluation" TargetMode="External"/><Relationship Id="rId10" Type="http://schemas.openxmlformats.org/officeDocument/2006/relationships/hyperlink" Target="https://www.ffa.org/participate/cdes/parliamentary-procedure" TargetMode="External"/><Relationship Id="rId4" Type="http://schemas.openxmlformats.org/officeDocument/2006/relationships/hyperlink" Target="https://www.ffa.org/participate/cdes/job-interview" TargetMode="External"/><Relationship Id="rId9" Type="http://schemas.openxmlformats.org/officeDocument/2006/relationships/hyperlink" Target="https://www.ffa.org/participate/cdes/nursery-landscape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FFA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Siegel FFA Chapter</a:t>
            </a:r>
          </a:p>
          <a:p>
            <a:r>
              <a:rPr lang="en-US" dirty="0"/>
              <a:t>Fall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689" y="2139502"/>
            <a:ext cx="2743200" cy="32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I believe</a:t>
            </a:r>
            <a:r>
              <a:rPr lang="en-US" sz="3600" dirty="0"/>
              <a:t> that to live and work on a good farm, or to be engaged in other agricultural pursuits, is pleasant as well as challenging; for I know the joys and discomforts of agricultural life and hold an inborn fondness for those associations which, even in hours of discouragement, I cannot deny. </a:t>
            </a:r>
          </a:p>
        </p:txBody>
      </p:sp>
    </p:spTree>
    <p:extLst>
      <p:ext uri="{BB962C8B-B14F-4D97-AF65-F5344CB8AC3E}">
        <p14:creationId xmlns:p14="http://schemas.microsoft.com/office/powerpoint/2010/main" val="361749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I believe</a:t>
            </a:r>
            <a:r>
              <a:rPr lang="en-US" sz="3600" dirty="0"/>
              <a:t> in leadership from ourselves and respect from others. I believe in my own ability to work efficiently and think clearly, with such knowledge and skill as I can secure, and in the ability of progressive agriculturists to serve our own and the public interest in producing and marketing the product of our toil. </a:t>
            </a:r>
          </a:p>
        </p:txBody>
      </p:sp>
    </p:spTree>
    <p:extLst>
      <p:ext uri="{BB962C8B-B14F-4D97-AF65-F5344CB8AC3E}">
        <p14:creationId xmlns:p14="http://schemas.microsoft.com/office/powerpoint/2010/main" val="271666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I believe</a:t>
            </a:r>
            <a:r>
              <a:rPr lang="en-US" sz="3600" dirty="0"/>
              <a:t> in less dependence on begging and more power in bargaining; in the life abundant and enough honest wealth to help make it so--for others as well as myself; in less need for charity and more of it when needed; in being happy myself and playing square with those whose happiness depends upon me. </a:t>
            </a:r>
          </a:p>
        </p:txBody>
      </p:sp>
    </p:spTree>
    <p:extLst>
      <p:ext uri="{BB962C8B-B14F-4D97-AF65-F5344CB8AC3E}">
        <p14:creationId xmlns:p14="http://schemas.microsoft.com/office/powerpoint/2010/main" val="213207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 believe</a:t>
            </a:r>
            <a:r>
              <a:rPr lang="en-US" sz="4000" dirty="0"/>
              <a:t> that American agriculture can and will hold true to the best traditions of our national life and that I can exert an influence in my home and community which will stand solid for my part in that inspiring task. </a:t>
            </a:r>
          </a:p>
        </p:txBody>
      </p:sp>
    </p:spTree>
    <p:extLst>
      <p:ext uri="{BB962C8B-B14F-4D97-AF65-F5344CB8AC3E}">
        <p14:creationId xmlns:p14="http://schemas.microsoft.com/office/powerpoint/2010/main" val="58049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2014 Ohio FFA State Creed speaking winner - Jordan Richards from Anna FFA Chapter 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3"/>
              </a:rPr>
              <a:t>https://www.youtube.com/watch?v=KifMwKSjYOM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Extra Credit: </a:t>
            </a:r>
            <a:r>
              <a:rPr lang="en-US" dirty="0"/>
              <a:t>Say the in front of the class  on September 7 </a:t>
            </a:r>
          </a:p>
          <a:p>
            <a:endParaRPr lang="en-US" dirty="0"/>
          </a:p>
          <a:p>
            <a:r>
              <a:rPr lang="en-US" b="1" dirty="0"/>
              <a:t>Leadership Development Event: </a:t>
            </a:r>
            <a:r>
              <a:rPr lang="en-US" dirty="0"/>
              <a:t>Creed </a:t>
            </a:r>
          </a:p>
          <a:p>
            <a:pPr lvl="1"/>
            <a:r>
              <a:rPr lang="en-US" dirty="0"/>
              <a:t>Date: TBA</a:t>
            </a:r>
          </a:p>
        </p:txBody>
      </p:sp>
    </p:spTree>
    <p:extLst>
      <p:ext uri="{BB962C8B-B14F-4D97-AF65-F5344CB8AC3E}">
        <p14:creationId xmlns:p14="http://schemas.microsoft.com/office/powerpoint/2010/main" val="7778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E3D2D"/>
                </a:solidFill>
              </a:rPr>
              <a:t>Creed 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will have to remember the creed and fill in the blanks.</a:t>
            </a:r>
          </a:p>
          <a:p>
            <a:endParaRPr lang="en-US" dirty="0"/>
          </a:p>
          <a:p>
            <a:r>
              <a:rPr lang="en-US" dirty="0"/>
              <a:t>You will be tested on this on each paragraph these days: </a:t>
            </a:r>
          </a:p>
          <a:p>
            <a:endParaRPr lang="en-US" dirty="0"/>
          </a:p>
          <a:p>
            <a:pPr lvl="1"/>
            <a:r>
              <a:rPr lang="en-US" dirty="0"/>
              <a:t>P1: August 19</a:t>
            </a:r>
          </a:p>
          <a:p>
            <a:pPr lvl="1"/>
            <a:r>
              <a:rPr lang="en-US" dirty="0"/>
              <a:t>P2: August 23</a:t>
            </a:r>
          </a:p>
          <a:p>
            <a:pPr lvl="1"/>
            <a:r>
              <a:rPr lang="en-US" dirty="0"/>
              <a:t>P3: August 26</a:t>
            </a:r>
          </a:p>
          <a:p>
            <a:pPr lvl="1"/>
            <a:r>
              <a:rPr lang="en-US" dirty="0"/>
              <a:t>P4:  August 31</a:t>
            </a:r>
          </a:p>
          <a:p>
            <a:pPr lvl="1"/>
            <a:r>
              <a:rPr lang="en-US" dirty="0"/>
              <a:t>P5: September 8</a:t>
            </a:r>
          </a:p>
        </p:txBody>
      </p:sp>
    </p:spTree>
    <p:extLst>
      <p:ext uri="{BB962C8B-B14F-4D97-AF65-F5344CB8AC3E}">
        <p14:creationId xmlns:p14="http://schemas.microsoft.com/office/powerpoint/2010/main" val="105646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Jacket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1933 </a:t>
            </a:r>
          </a:p>
          <a:p>
            <a:pPr lvl="1"/>
            <a:r>
              <a:rPr lang="en-US" dirty="0"/>
              <a:t>FFA jacket is designed by </a:t>
            </a:r>
            <a:r>
              <a:rPr lang="en-US" sz="2800" b="1" dirty="0"/>
              <a:t>Dr. Gus </a:t>
            </a:r>
            <a:r>
              <a:rPr lang="en-US" sz="2800" b="1" dirty="0" err="1"/>
              <a:t>Lintner</a:t>
            </a:r>
            <a:r>
              <a:rPr lang="en-US" sz="2800" b="1" dirty="0"/>
              <a:t> </a:t>
            </a:r>
            <a:r>
              <a:rPr lang="en-US" dirty="0"/>
              <a:t>of Ohio.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6" y="2814308"/>
            <a:ext cx="47815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20" y="2638584"/>
            <a:ext cx="3576626" cy="47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E3D2D"/>
                </a:solidFill>
              </a:rPr>
              <a:t>Fun Fact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white FFA Jacket was reserved for the </a:t>
            </a:r>
          </a:p>
          <a:p>
            <a:pPr lvl="1"/>
            <a:r>
              <a:rPr lang="en-US" dirty="0"/>
              <a:t>Chapter Sweetheart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773" y="2526974"/>
            <a:ext cx="5001920" cy="52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93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History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1939 </a:t>
            </a:r>
          </a:p>
          <a:p>
            <a:pPr lvl="1"/>
            <a:r>
              <a:rPr lang="en-US" dirty="0"/>
              <a:t>FFA purchases </a:t>
            </a:r>
            <a:r>
              <a:rPr lang="en-US" b="1" dirty="0"/>
              <a:t>28.5</a:t>
            </a:r>
            <a:r>
              <a:rPr lang="en-US" dirty="0"/>
              <a:t> acres of land in Alexandria, Virginia; which was part of </a:t>
            </a:r>
            <a:r>
              <a:rPr lang="en-US" b="1" dirty="0"/>
              <a:t>George Washington’s </a:t>
            </a:r>
            <a:r>
              <a:rPr lang="en-US" dirty="0"/>
              <a:t>estate at Mt. Vernon. </a:t>
            </a:r>
          </a:p>
          <a:p>
            <a:pPr lvl="2"/>
            <a:r>
              <a:rPr lang="en-US" dirty="0"/>
              <a:t>This is where Washington Leadership Conference is held today</a:t>
            </a:r>
          </a:p>
          <a:p>
            <a:r>
              <a:rPr lang="en-US" dirty="0"/>
              <a:t>1944 </a:t>
            </a:r>
          </a:p>
          <a:p>
            <a:pPr lvl="1"/>
            <a:r>
              <a:rPr lang="en-US" dirty="0"/>
              <a:t>National FFA Foundation formed. </a:t>
            </a:r>
          </a:p>
          <a:p>
            <a:pPr lvl="2"/>
            <a:r>
              <a:rPr lang="en-US" dirty="0"/>
              <a:t>Raises money for FFA activities and scholarships. </a:t>
            </a:r>
          </a:p>
          <a:p>
            <a:pPr lvl="1"/>
            <a:endParaRPr lang="en-US" dirty="0"/>
          </a:p>
          <a:p>
            <a:r>
              <a:rPr lang="en-US" dirty="0"/>
              <a:t>1948 </a:t>
            </a:r>
          </a:p>
          <a:p>
            <a:pPr lvl="1"/>
            <a:r>
              <a:rPr lang="en-US" dirty="0"/>
              <a:t>National FFA Supply service formed. </a:t>
            </a:r>
          </a:p>
          <a:p>
            <a:pPr lvl="1"/>
            <a:r>
              <a:rPr lang="en-US" dirty="0">
                <a:latin typeface="Calibri" charset="0"/>
                <a:hlinkClick r:id="rId3"/>
              </a:rPr>
              <a:t>https://shopffa.org/products</a:t>
            </a:r>
            <a:r>
              <a:rPr lang="en-US" dirty="0">
                <a:latin typeface="Calibri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1950 </a:t>
            </a:r>
          </a:p>
          <a:p>
            <a:r>
              <a:rPr lang="en-US" b="1" dirty="0"/>
              <a:t>Public Law 740 </a:t>
            </a:r>
            <a:endParaRPr lang="en-US" dirty="0"/>
          </a:p>
          <a:p>
            <a:pPr lvl="1"/>
            <a:r>
              <a:rPr lang="en-US" dirty="0"/>
              <a:t>Gave the FFA a </a:t>
            </a:r>
            <a:r>
              <a:rPr lang="en-US" b="1" dirty="0"/>
              <a:t>federal charter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Where there is a high school agriculture program, there must be a FFA chapter.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0" y="3206389"/>
            <a:ext cx="2743200" cy="34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FFA?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FFA is an </a:t>
            </a:r>
            <a:r>
              <a:rPr lang="en-US" dirty="0" err="1"/>
              <a:t>intercurricular</a:t>
            </a:r>
            <a:r>
              <a:rPr lang="en-US" dirty="0"/>
              <a:t> student organization for those interested in agriculture and leadership. </a:t>
            </a:r>
          </a:p>
          <a:p>
            <a:endParaRPr lang="en-US" dirty="0"/>
          </a:p>
          <a:p>
            <a:r>
              <a:rPr lang="en-US" dirty="0"/>
              <a:t>FFA is for students who aspire to careers as teachers, doctors, scientist, business owners and more. </a:t>
            </a:r>
          </a:p>
          <a:p>
            <a:endParaRPr lang="en-US" dirty="0"/>
          </a:p>
          <a:p>
            <a:r>
              <a:rPr lang="en-US" dirty="0"/>
              <a:t>Agriculture is a component of  </a:t>
            </a:r>
            <a:r>
              <a:rPr lang="en-US" sz="4000" b="1" dirty="0"/>
              <a:t>everything</a:t>
            </a:r>
            <a:r>
              <a:rPr lang="en-US" sz="6000" b="1" dirty="0"/>
              <a:t> </a:t>
            </a:r>
            <a:r>
              <a:rPr lang="en-US" dirty="0"/>
              <a:t>we do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Law 740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Agriculture Education is based on three components</a:t>
            </a:r>
          </a:p>
          <a:p>
            <a:pPr lvl="1"/>
            <a:r>
              <a:rPr lang="en-US" b="1" dirty="0"/>
              <a:t>Classroom and laboratory instruction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FFA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b="1" dirty="0"/>
              <a:t>Supervised Agricultural Experience (SAE)</a:t>
            </a:r>
            <a:endParaRPr lang="en-US" dirty="0"/>
          </a:p>
          <a:p>
            <a:pPr lvl="2"/>
            <a:r>
              <a:rPr lang="en-US" dirty="0"/>
              <a:t>Programs that allow you to apply knowledge and skills through experiential, service and work based learning opportunities.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1953 </a:t>
            </a:r>
          </a:p>
          <a:p>
            <a:pPr lvl="1"/>
            <a:r>
              <a:rPr lang="en-US" dirty="0"/>
              <a:t>U.S. Postal Service issues a commemorative stamp for the FFA’s Silver (25th) Anniversary.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867400" cy="390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4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1958 </a:t>
            </a:r>
          </a:p>
          <a:p>
            <a:pPr lvl="1"/>
            <a:r>
              <a:rPr lang="en-US" dirty="0"/>
              <a:t>First National FFA Center in Alexandria, Virginia is dedicated. 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1965 </a:t>
            </a:r>
          </a:p>
          <a:p>
            <a:pPr lvl="1"/>
            <a:r>
              <a:rPr lang="en-US" dirty="0"/>
              <a:t>FFA and the New Farmers of America  merge. 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889" y="3686659"/>
            <a:ext cx="2743200" cy="282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338" y="3686659"/>
            <a:ext cx="2384020" cy="2941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07" y="3896264"/>
            <a:ext cx="2743200" cy="28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Farmers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 for African-American males in high school agriculture classes. </a:t>
            </a:r>
          </a:p>
          <a:p>
            <a:r>
              <a:rPr lang="en-US" dirty="0"/>
              <a:t>Formed in Virginia… </a:t>
            </a:r>
          </a:p>
          <a:p>
            <a:pPr lvl="1"/>
            <a:r>
              <a:rPr lang="en-US" dirty="0"/>
              <a:t>Like the FFA. </a:t>
            </a:r>
          </a:p>
          <a:p>
            <a:r>
              <a:rPr lang="en-US" dirty="0"/>
              <a:t>Merged with the FFA in 1965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00141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1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Farmers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Dr. H.O. Sargent was a co-founder of the NFA.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Today the FFA gives an award in his memory to honor those that promote diversity in agriculture.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38" y="3345115"/>
            <a:ext cx="300141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2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1969 </a:t>
            </a:r>
          </a:p>
          <a:p>
            <a:pPr lvl="1"/>
            <a:r>
              <a:rPr lang="en-US" dirty="0"/>
              <a:t>Females are admitted into the FFA. </a:t>
            </a:r>
          </a:p>
          <a:p>
            <a:pPr lvl="1"/>
            <a:endParaRPr lang="en-US" dirty="0"/>
          </a:p>
          <a:p>
            <a:r>
              <a:rPr lang="en-US" dirty="0"/>
              <a:t>1971 </a:t>
            </a:r>
          </a:p>
          <a:p>
            <a:pPr lvl="1"/>
            <a:r>
              <a:rPr lang="en-US" dirty="0"/>
              <a:t>National FFA Alumni Association was founded.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2286000" cy="281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3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1988 </a:t>
            </a:r>
          </a:p>
          <a:p>
            <a:pPr lvl="1"/>
            <a:r>
              <a:rPr lang="en-US" dirty="0"/>
              <a:t>Future Farmers of America changes its name to the National FFA Organization. 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 algn="ctr">
              <a:buNone/>
            </a:pPr>
            <a:r>
              <a:rPr lang="en-US" b="1" dirty="0"/>
              <a:t>Why do you think they changed the name? 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1989 </a:t>
            </a:r>
          </a:p>
          <a:p>
            <a:pPr lvl="1"/>
            <a:r>
              <a:rPr lang="en-US" dirty="0"/>
              <a:t>National Future Farmer Magazine changes its name to FFA New Horizons.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1998 </a:t>
            </a:r>
          </a:p>
          <a:p>
            <a:pPr lvl="1"/>
            <a:r>
              <a:rPr lang="en-US" dirty="0"/>
              <a:t>The National FFA Center moves to Indianapolis, Indiana.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334000" cy="346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1999 </a:t>
            </a:r>
          </a:p>
          <a:p>
            <a:pPr lvl="1"/>
            <a:r>
              <a:rPr lang="en-US" dirty="0"/>
              <a:t>National FFA Convention moves to Louisville, Kentucky. </a:t>
            </a:r>
          </a:p>
          <a:p>
            <a:endParaRPr lang="en-US" dirty="0"/>
          </a:p>
          <a:p>
            <a:r>
              <a:rPr lang="en-US" dirty="0"/>
              <a:t>This is the 1st time the convention is held outside Kansas City, Missouri. </a:t>
            </a:r>
          </a:p>
          <a:p>
            <a:endParaRPr lang="en-US" dirty="0"/>
          </a:p>
          <a:p>
            <a:r>
              <a:rPr lang="en-US" dirty="0"/>
              <a:t>Now National FFA Convention alternates between </a:t>
            </a:r>
            <a:r>
              <a:rPr lang="en-US" sz="2800" b="1" dirty="0"/>
              <a:t>Indianapolis, Indiana </a:t>
            </a:r>
            <a:r>
              <a:rPr lang="en-US" dirty="0"/>
              <a:t>to </a:t>
            </a:r>
            <a:r>
              <a:rPr lang="en-US" sz="2800" b="1" dirty="0"/>
              <a:t>Louisville, Kentucky. </a:t>
            </a:r>
            <a:endParaRPr lang="en-US" sz="2800" dirty="0"/>
          </a:p>
          <a:p>
            <a:endParaRPr lang="en-US" dirty="0"/>
          </a:p>
          <a:p>
            <a:r>
              <a:rPr lang="en-US" sz="2800" dirty="0">
                <a:latin typeface="Calibri" charset="0"/>
                <a:hlinkClick r:id="rId2"/>
              </a:rPr>
              <a:t>https://www.youtube.com/watch?v=-akdYlYiLO0</a:t>
            </a:r>
            <a:r>
              <a:rPr lang="en-US" sz="2800" dirty="0">
                <a:latin typeface="Calibri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E3D2D"/>
                </a:solidFill>
              </a:rPr>
              <a:t>Conventions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National Convention </a:t>
            </a:r>
          </a:p>
          <a:p>
            <a:endParaRPr lang="en-US" dirty="0"/>
          </a:p>
          <a:p>
            <a:r>
              <a:rPr lang="en-US" dirty="0"/>
              <a:t>State Convention</a:t>
            </a:r>
          </a:p>
          <a:p>
            <a:pPr lvl="1"/>
            <a:r>
              <a:rPr lang="en-US" dirty="0"/>
              <a:t>Gatlinburg, TN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601" y="677863"/>
            <a:ext cx="4024674" cy="4024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30600"/>
            <a:ext cx="5475134" cy="30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1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FFA?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An organization of over </a:t>
            </a:r>
            <a:r>
              <a:rPr lang="en-US" sz="4400" b="1" dirty="0"/>
              <a:t>620,000</a:t>
            </a:r>
            <a:r>
              <a:rPr lang="en-US" sz="4400" dirty="0"/>
              <a:t> agricultural education students from all </a:t>
            </a:r>
            <a:r>
              <a:rPr lang="en-US" sz="4400" dirty="0">
                <a:solidFill>
                  <a:srgbClr val="FF0000"/>
                </a:solidFill>
              </a:rPr>
              <a:t>50 states</a:t>
            </a:r>
            <a:r>
              <a:rPr lang="en-US" sz="4400" dirty="0"/>
              <a:t> plus </a:t>
            </a:r>
            <a:r>
              <a:rPr lang="en-US" sz="4400" dirty="0">
                <a:solidFill>
                  <a:srgbClr val="FF0000"/>
                </a:solidFill>
              </a:rPr>
              <a:t>Puerto Rico</a:t>
            </a:r>
            <a:r>
              <a:rPr lang="en-US" sz="4400" dirty="0"/>
              <a:t> &amp; the </a:t>
            </a:r>
            <a:r>
              <a:rPr lang="en-US" sz="4400" dirty="0">
                <a:solidFill>
                  <a:srgbClr val="FF0000"/>
                </a:solidFill>
              </a:rPr>
              <a:t>Virgin Islands</a:t>
            </a:r>
            <a:r>
              <a:rPr lang="en-US" sz="4400" dirty="0"/>
              <a:t> are in FFA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2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3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Degrees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Discovery Degree</a:t>
            </a:r>
          </a:p>
          <a:p>
            <a:endParaRPr lang="en-US" dirty="0"/>
          </a:p>
          <a:p>
            <a:r>
              <a:rPr lang="en-US" dirty="0" err="1"/>
              <a:t>Greenhand</a:t>
            </a:r>
            <a:r>
              <a:rPr lang="en-US" dirty="0"/>
              <a:t> Degree</a:t>
            </a:r>
          </a:p>
          <a:p>
            <a:endParaRPr lang="en-US" dirty="0"/>
          </a:p>
          <a:p>
            <a:r>
              <a:rPr lang="en-US" dirty="0"/>
              <a:t>Chapter Degree</a:t>
            </a:r>
          </a:p>
          <a:p>
            <a:endParaRPr lang="en-US" dirty="0"/>
          </a:p>
          <a:p>
            <a:r>
              <a:rPr lang="en-US" dirty="0"/>
              <a:t>State Degree</a:t>
            </a:r>
          </a:p>
          <a:p>
            <a:endParaRPr lang="en-US" dirty="0"/>
          </a:p>
          <a:p>
            <a:r>
              <a:rPr lang="en-US" dirty="0"/>
              <a:t>American Degree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14696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Degree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828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371600"/>
            <a:ext cx="61722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Enrollment in a Grade 7 or 8 Agricultural Course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Payment of Membership Dues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Participation in at least one FFA Activity Outside of Classroom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Awareness of Agricultural Opportunities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Familiarity with the Chapter’s Program of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Greenhand</a:t>
            </a:r>
            <a:r>
              <a:rPr lang="en-US" dirty="0"/>
              <a:t> Degree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30687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828800"/>
            <a:ext cx="53340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The first FFA degree is the </a:t>
            </a:r>
            <a:r>
              <a:rPr lang="en-US" altLang="en-US" sz="2800" dirty="0" err="1"/>
              <a:t>Greenhand</a:t>
            </a:r>
            <a:endParaRPr lang="en-US" altLang="en-US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err="1"/>
              <a:t>Greenhands</a:t>
            </a:r>
            <a:r>
              <a:rPr lang="en-US" altLang="en-US" sz="2800" dirty="0"/>
              <a:t> receive a pin in the shape of the FFA emblem made of  </a:t>
            </a:r>
            <a:r>
              <a:rPr lang="en-US" altLang="en-US" sz="2800" u="sng" dirty="0"/>
              <a:t>bronze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Greenhand</a:t>
            </a:r>
            <a:r>
              <a:rPr lang="en-US" dirty="0"/>
              <a:t> Continued…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Be enrolled in Agricultural Education</a:t>
            </a:r>
            <a:endParaRPr lang="en-US" altLang="en-US" sz="2400" b="1" dirty="0"/>
          </a:p>
          <a:p>
            <a:r>
              <a:rPr lang="en-US" altLang="en-US" sz="2400" b="1" dirty="0"/>
              <a:t>Have satisfactory plans for a SAE</a:t>
            </a:r>
          </a:p>
          <a:p>
            <a:r>
              <a:rPr lang="en-US" altLang="en-US" sz="2400" dirty="0"/>
              <a:t>Explain the FFA creed, motto, salute, and mission statement</a:t>
            </a:r>
          </a:p>
          <a:p>
            <a:r>
              <a:rPr lang="en-US" altLang="en-US" sz="2400" dirty="0"/>
              <a:t>Describe the FFA emblem and colors</a:t>
            </a:r>
          </a:p>
          <a:p>
            <a:r>
              <a:rPr lang="en-US" altLang="en-US" sz="2400" dirty="0"/>
              <a:t>Have a knowledge of the Code of Ethics and proper use of the jacket</a:t>
            </a:r>
          </a:p>
          <a:p>
            <a:r>
              <a:rPr lang="en-US" altLang="en-US" sz="2400" dirty="0"/>
              <a:t>Have a knowledge of the FFA</a:t>
            </a:r>
          </a:p>
          <a:p>
            <a:r>
              <a:rPr lang="en-US" altLang="en-US" sz="2400" dirty="0"/>
              <a:t>Own or have access to a FFA Manual and FFA Student Handbook</a:t>
            </a:r>
          </a:p>
          <a:p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Degree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533650" cy="32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71" y="2057400"/>
            <a:ext cx="5715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The second degree, which is given at the local level, is the chapter degree.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Chapter degree recipients receive a pin in the shape of the FFA emblem made of  </a:t>
            </a:r>
            <a:r>
              <a:rPr lang="en-US" altLang="en-US" sz="2800" u="sng" dirty="0"/>
              <a:t>silver.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Have the </a:t>
            </a:r>
            <a:r>
              <a:rPr lang="en-US" altLang="en-US" dirty="0" err="1"/>
              <a:t>Greenhand</a:t>
            </a:r>
            <a:r>
              <a:rPr lang="en-US" altLang="en-US" dirty="0"/>
              <a:t> Degree</a:t>
            </a:r>
          </a:p>
          <a:p>
            <a:pPr marL="114300" indent="0">
              <a:buNone/>
            </a:pPr>
            <a:endParaRPr lang="en-US" altLang="en-US" dirty="0"/>
          </a:p>
          <a:p>
            <a:r>
              <a:rPr lang="en-US" altLang="en-US" dirty="0"/>
              <a:t>Completed 180 hours (or equivalent) of agricultural education</a:t>
            </a:r>
          </a:p>
          <a:p>
            <a:endParaRPr lang="en-US" altLang="en-US" dirty="0"/>
          </a:p>
          <a:p>
            <a:r>
              <a:rPr lang="en-US" altLang="en-US" dirty="0"/>
              <a:t>Have in operation an approved SAE program</a:t>
            </a:r>
          </a:p>
          <a:p>
            <a:endParaRPr lang="en-US" altLang="en-US" dirty="0"/>
          </a:p>
          <a:p>
            <a:r>
              <a:rPr lang="en-US" altLang="en-US" dirty="0"/>
              <a:t>Earned $150 from the SAE or worked 45 hours or a combination thereof</a:t>
            </a:r>
          </a:p>
          <a:p>
            <a:endParaRPr lang="en-US" altLang="en-US" dirty="0"/>
          </a:p>
          <a:p>
            <a:r>
              <a:rPr lang="en-US" altLang="en-US" dirty="0"/>
              <a:t>Have plans for continued SAE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Help conduct 3 official chapter functions found in the Program of Activities</a:t>
            </a:r>
          </a:p>
          <a:p>
            <a:pPr marL="114300" indent="0">
              <a:buNone/>
            </a:pPr>
            <a:endParaRPr lang="en-US" altLang="en-US" dirty="0"/>
          </a:p>
          <a:p>
            <a:r>
              <a:rPr lang="en-US" altLang="en-US" dirty="0"/>
              <a:t>Lead a group discussion for 15 minutes</a:t>
            </a:r>
          </a:p>
          <a:p>
            <a:pPr marL="114300" indent="0">
              <a:buNone/>
            </a:pPr>
            <a:endParaRPr lang="en-US" altLang="en-US" dirty="0"/>
          </a:p>
          <a:p>
            <a:r>
              <a:rPr lang="en-US" altLang="en-US" dirty="0"/>
              <a:t>Demonstrate 5 parliamentary procedures</a:t>
            </a:r>
          </a:p>
          <a:p>
            <a:pPr marL="114300" indent="0">
              <a:buNone/>
            </a:pPr>
            <a:endParaRPr lang="en-US" altLang="en-US" dirty="0"/>
          </a:p>
          <a:p>
            <a:r>
              <a:rPr lang="en-US" altLang="en-US" dirty="0"/>
              <a:t>Submit a written application for the degree</a:t>
            </a:r>
          </a:p>
          <a:p>
            <a:pPr marL="114300" indent="0">
              <a:buNone/>
            </a:pPr>
            <a:endParaRPr lang="en-US" altLang="en-US" dirty="0"/>
          </a:p>
          <a:p>
            <a:r>
              <a:rPr lang="en-US" altLang="en-US" dirty="0"/>
              <a:t>Show progress in the FFA individual achievement awards program</a:t>
            </a:r>
          </a:p>
          <a:p>
            <a:endParaRPr lang="en-US" altLang="en-US" dirty="0"/>
          </a:p>
          <a:p>
            <a:r>
              <a:rPr lang="en-US" altLang="en-US" dirty="0"/>
              <a:t>Have a satisfactory scholarship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Degree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1847850" cy="35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295400"/>
            <a:ext cx="548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600" dirty="0"/>
              <a:t>The third degree, given at the state convention, is the State degree.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600" dirty="0"/>
              <a:t>State degree recipients receive a pin in the shape of the FFA emblem made of  </a:t>
            </a:r>
            <a:r>
              <a:rPr lang="en-US" altLang="en-US" sz="3600" u="sng" dirty="0"/>
              <a:t>gold</a:t>
            </a:r>
            <a:r>
              <a:rPr lang="en-US" altLang="en-US" sz="3600" dirty="0"/>
              <a:t>.</a:t>
            </a:r>
            <a:endParaRPr lang="en-US" altLang="en-US" sz="36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Have received the Chapter FFA  Degree</a:t>
            </a:r>
          </a:p>
          <a:p>
            <a:endParaRPr lang="en-US" altLang="en-US" dirty="0"/>
          </a:p>
          <a:p>
            <a:r>
              <a:rPr lang="en-US" altLang="en-US" dirty="0"/>
              <a:t>Have been an active FFA member for 2 years</a:t>
            </a:r>
          </a:p>
          <a:p>
            <a:endParaRPr lang="en-US" altLang="en-US" dirty="0"/>
          </a:p>
          <a:p>
            <a:r>
              <a:rPr lang="en-US" altLang="en-US" dirty="0"/>
              <a:t>Completed 360 hours (or equivalent) of agricultural education</a:t>
            </a:r>
          </a:p>
          <a:p>
            <a:endParaRPr lang="en-US" altLang="en-US" dirty="0"/>
          </a:p>
          <a:p>
            <a:r>
              <a:rPr lang="en-US" altLang="en-US" dirty="0"/>
              <a:t>Earned and  invested $1000 or worked at least 300 hours or combination thereof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1917 Smith-Hughes Act</a:t>
            </a:r>
          </a:p>
          <a:p>
            <a:endParaRPr lang="en-US" dirty="0"/>
          </a:p>
          <a:p>
            <a:pPr lvl="1"/>
            <a:r>
              <a:rPr lang="en-US" sz="2800" dirty="0"/>
              <a:t>Names after a congressmen and a senator from Georgia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Provided federal funding for the establishment of Vocational Agriculture in public high schools</a:t>
            </a:r>
          </a:p>
        </p:txBody>
      </p:sp>
    </p:spTree>
    <p:extLst>
      <p:ext uri="{BB962C8B-B14F-4D97-AF65-F5344CB8AC3E}">
        <p14:creationId xmlns:p14="http://schemas.microsoft.com/office/powerpoint/2010/main" val="25617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Demonstrate leadership ability by:</a:t>
            </a:r>
          </a:p>
          <a:p>
            <a:pPr>
              <a:buFontTx/>
              <a:buNone/>
            </a:pPr>
            <a:r>
              <a:rPr lang="en-US" altLang="en-US" dirty="0"/>
              <a:t>	(a) Performing 10 procedures of parliamentary law</a:t>
            </a:r>
          </a:p>
          <a:p>
            <a:pPr>
              <a:buFontTx/>
              <a:buNone/>
            </a:pPr>
            <a:r>
              <a:rPr lang="en-US" altLang="en-US" dirty="0"/>
              <a:t>	(b) Giving 6 min. speech on agriculture or FFA</a:t>
            </a:r>
          </a:p>
          <a:p>
            <a:pPr>
              <a:buFontTx/>
              <a:buNone/>
            </a:pPr>
            <a:r>
              <a:rPr lang="en-US" altLang="en-US" dirty="0"/>
              <a:t>	(c) Serving as an officer, committee chairperson, or member of chapter 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Have participated in planning and completion of chapter Program of Activities </a:t>
            </a:r>
          </a:p>
          <a:p>
            <a:pPr marL="114300" indent="0">
              <a:buNone/>
            </a:pPr>
            <a:endParaRPr lang="en-US" altLang="en-US" dirty="0"/>
          </a:p>
          <a:p>
            <a:r>
              <a:rPr lang="en-US" altLang="en-US" dirty="0"/>
              <a:t>Have participated in 5 FFA activities  above chapter level</a:t>
            </a:r>
          </a:p>
          <a:p>
            <a:pPr marL="114300" indent="0">
              <a:buNone/>
            </a:pPr>
            <a:endParaRPr lang="en-US" altLang="en-US" dirty="0"/>
          </a:p>
          <a:p>
            <a:r>
              <a:rPr lang="en-US" altLang="en-US" dirty="0"/>
              <a:t>Have a satisfactory scholarship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Degree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190750" cy="48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95400"/>
            <a:ext cx="6019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Have received the State FFA  Degree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Have been an active FFA member for the past 3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Have record of satisfactory participation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Completed 540 hours (or equivalent) of agricultural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 </a:t>
            </a:r>
            <a:r>
              <a:rPr lang="en-US" altLang="en-US" sz="2800" b="1" dirty="0"/>
              <a:t>Have graduated from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Have in operation an approved SAE program</a:t>
            </a:r>
          </a:p>
          <a:p>
            <a:endParaRPr lang="en-US" altLang="en-US" dirty="0"/>
          </a:p>
          <a:p>
            <a:r>
              <a:rPr lang="en-US" altLang="en-US" dirty="0"/>
              <a:t>Earned $7,500 from the SAE or earned and invested  $1,500 and worked 2,250 hours</a:t>
            </a:r>
          </a:p>
          <a:p>
            <a:endParaRPr lang="en-US" altLang="en-US" dirty="0"/>
          </a:p>
          <a:p>
            <a:r>
              <a:rPr lang="en-US" altLang="en-US" dirty="0"/>
              <a:t>Have record of outstanding leadership abilities and community involvement</a:t>
            </a:r>
          </a:p>
          <a:p>
            <a:endParaRPr lang="en-US" altLang="en-US" dirty="0"/>
          </a:p>
          <a:p>
            <a:r>
              <a:rPr lang="en-US" altLang="en-US" dirty="0"/>
              <a:t>Achieved a scholastic record of “C” or better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dirty="0"/>
              <a:t>SAE -- Supervised Agriculture Experience (programs)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 SAE is a year-round developmental program that can be made up of multiple enterprises and activities, development of supplemental skills, learning activities and improvement projects impacting the student’s SAE, home, school or community.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072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SAE / Proficiency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An award presented by the National FFA to recognize excellence in a SAE program.</a:t>
            </a:r>
          </a:p>
          <a:p>
            <a:pPr marL="11430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There are over 40 areas of agriculture for which awards are available.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SAE / Proficiency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dirty="0"/>
              <a:t>Proficiency award winners are recognized at the:</a:t>
            </a:r>
          </a:p>
          <a:p>
            <a:pPr lvl="1"/>
            <a:r>
              <a:rPr lang="en-US" altLang="en-US" sz="3600" dirty="0"/>
              <a:t>local level</a:t>
            </a:r>
          </a:p>
          <a:p>
            <a:pPr lvl="1"/>
            <a:r>
              <a:rPr lang="en-US" altLang="en-US" sz="3600" dirty="0"/>
              <a:t>district, federation and/or area level</a:t>
            </a:r>
          </a:p>
          <a:p>
            <a:pPr lvl="1"/>
            <a:r>
              <a:rPr lang="en-US" altLang="en-US" sz="3600" dirty="0"/>
              <a:t>state  level</a:t>
            </a:r>
          </a:p>
          <a:p>
            <a:pPr lvl="1"/>
            <a:r>
              <a:rPr lang="en-US" altLang="en-US" sz="3600" dirty="0"/>
              <a:t>national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Exploratory </a:t>
            </a:r>
          </a:p>
          <a:p>
            <a:pPr lvl="1"/>
            <a:r>
              <a:rPr lang="en-US" dirty="0"/>
              <a:t>Learn about the big picture of agriculture and its many related careers.</a:t>
            </a:r>
          </a:p>
          <a:p>
            <a:pPr lvl="1"/>
            <a:endParaRPr lang="en-US" dirty="0"/>
          </a:p>
          <a:p>
            <a:r>
              <a:rPr lang="en-US" b="1" dirty="0"/>
              <a:t>Agriscience Research and Experimentation</a:t>
            </a:r>
          </a:p>
          <a:p>
            <a:pPr lvl="1"/>
            <a:r>
              <a:rPr lang="en-US" dirty="0"/>
              <a:t>Involve planning and conducting a scientific experiment based on hypothesis and the use of the scientific method of investigation on the hypothesis. This may include qualitative, quantitative, experimental, descriptive and quasi- experimental research.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Ownership/Entrepreneurship</a:t>
            </a:r>
          </a:p>
          <a:p>
            <a:pPr lvl="1"/>
            <a:r>
              <a:rPr lang="en-US" dirty="0"/>
              <a:t>A student-owned enterprise where the student assumes responsibility for all financial and management decisions for the successful completion of the project or activity. </a:t>
            </a:r>
          </a:p>
          <a:p>
            <a:pPr lvl="1"/>
            <a:endParaRPr lang="en-US" dirty="0"/>
          </a:p>
          <a:p>
            <a:r>
              <a:rPr lang="en-US" b="1" dirty="0"/>
              <a:t>Placement</a:t>
            </a:r>
          </a:p>
          <a:p>
            <a:pPr lvl="1"/>
            <a:r>
              <a:rPr lang="en-US" dirty="0"/>
              <a:t>A student works for an agriculture-related business or individual, either for pay or for the experience </a:t>
            </a:r>
          </a:p>
          <a:p>
            <a:pPr lvl="1"/>
            <a:endParaRPr lang="en-US" dirty="0"/>
          </a:p>
          <a:p>
            <a:r>
              <a:rPr lang="en-US" dirty="0"/>
              <a:t>These two are the proficiency categories </a:t>
            </a:r>
          </a:p>
          <a:p>
            <a:r>
              <a:rPr lang="en-US" dirty="0">
                <a:hlinkClick r:id="rId2"/>
              </a:rPr>
              <a:t>https://www.ffa.org/SiteCollectionDocuments/proficiency_awards_award_area_descriptions.pdf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0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SAE’s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Research/Experimentation</a:t>
            </a:r>
          </a:p>
          <a:p>
            <a:pPr lvl="1"/>
            <a:r>
              <a:rPr lang="en-US" dirty="0"/>
              <a:t>Where a student conducts research using the scientific process Agriculture is a science-based industry and there are limitless opportunities  for research-based experiences. </a:t>
            </a:r>
          </a:p>
          <a:p>
            <a:pPr lvl="1"/>
            <a:endParaRPr lang="en-US" dirty="0"/>
          </a:p>
          <a:p>
            <a:r>
              <a:rPr lang="en-US" b="1" dirty="0"/>
              <a:t>School Based Enterprise</a:t>
            </a:r>
          </a:p>
          <a:p>
            <a:pPr lvl="1"/>
            <a:r>
              <a:rPr lang="en-US" dirty="0"/>
              <a:t>Where a student-managed, entrepreneurial operation in a school setting that provides good or services that meet the needs of an identified market. Replicate the workplace environment as closely as possible</a:t>
            </a:r>
          </a:p>
          <a:p>
            <a:endParaRPr lang="en-US" dirty="0"/>
          </a:p>
          <a:p>
            <a:r>
              <a:rPr lang="en-US" b="1" dirty="0"/>
              <a:t>Service Learning</a:t>
            </a:r>
          </a:p>
          <a:p>
            <a:pPr lvl="1"/>
            <a:r>
              <a:rPr lang="en-US" dirty="0"/>
              <a:t>Where a student-managed a series activity where students are in the development of a needs assessment, planning the goals, objectives and budget, implementation of the activity, promotion, and evaluation/reflection of a chosen project.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1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1928 – </a:t>
            </a:r>
            <a:br>
              <a:rPr lang="en-US" dirty="0"/>
            </a:br>
            <a:r>
              <a:rPr lang="en-US" dirty="0"/>
              <a:t>Future Farmers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FFA was established</a:t>
            </a:r>
          </a:p>
          <a:p>
            <a:pPr lvl="1"/>
            <a:r>
              <a:rPr lang="en-US" dirty="0"/>
              <a:t>Future Farmers of America</a:t>
            </a:r>
          </a:p>
          <a:p>
            <a:endParaRPr lang="en-US" dirty="0"/>
          </a:p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convention was held in the Hotel Baltimore in Kansas City, Missouri. </a:t>
            </a:r>
          </a:p>
          <a:p>
            <a:endParaRPr lang="en-US" dirty="0"/>
          </a:p>
          <a:p>
            <a:r>
              <a:rPr lang="en-US" dirty="0"/>
              <a:t>33 delegates </a:t>
            </a:r>
          </a:p>
          <a:p>
            <a:endParaRPr lang="en-US" dirty="0"/>
          </a:p>
          <a:p>
            <a:r>
              <a:rPr lang="en-US" dirty="0"/>
              <a:t>18 states</a:t>
            </a:r>
          </a:p>
          <a:p>
            <a:endParaRPr lang="en-US" dirty="0"/>
          </a:p>
          <a:p>
            <a:r>
              <a:rPr lang="en-US" dirty="0"/>
              <a:t>Dues were .10 cents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Motto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5400" dirty="0"/>
              <a:t>Learning to Do, </a:t>
            </a:r>
          </a:p>
          <a:p>
            <a:pPr marL="114300" indent="0" algn="ctr">
              <a:buNone/>
            </a:pPr>
            <a:r>
              <a:rPr lang="en-US" sz="5400" dirty="0"/>
              <a:t>Doing to Learn, </a:t>
            </a:r>
          </a:p>
          <a:p>
            <a:pPr marL="114300" indent="0" algn="ctr">
              <a:buNone/>
            </a:pPr>
            <a:r>
              <a:rPr lang="en-US" sz="5400" dirty="0"/>
              <a:t>Earning to Live, </a:t>
            </a:r>
          </a:p>
          <a:p>
            <a:pPr marL="114300" indent="0" algn="ctr">
              <a:buNone/>
            </a:pPr>
            <a:r>
              <a:rPr lang="en-US" sz="5400" dirty="0"/>
              <a:t>Living to Serve</a:t>
            </a:r>
          </a:p>
        </p:txBody>
      </p:sp>
    </p:spTree>
    <p:extLst>
      <p:ext uri="{BB962C8B-B14F-4D97-AF65-F5344CB8AC3E}">
        <p14:creationId xmlns:p14="http://schemas.microsoft.com/office/powerpoint/2010/main" val="36362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400" dirty="0"/>
              <a:t>FFA makes a positive difference in the lives of students by developing their potential for </a:t>
            </a:r>
            <a:r>
              <a:rPr lang="en-US" sz="4400" b="1" dirty="0"/>
              <a:t>premier leadership</a:t>
            </a:r>
            <a:r>
              <a:rPr lang="en-US" sz="4400" dirty="0"/>
              <a:t>, </a:t>
            </a:r>
            <a:r>
              <a:rPr lang="en-US" sz="4400" b="1" dirty="0"/>
              <a:t>personal growth</a:t>
            </a:r>
            <a:r>
              <a:rPr lang="en-US" sz="4400" dirty="0"/>
              <a:t> and </a:t>
            </a:r>
            <a:r>
              <a:rPr lang="en-US" sz="4400" b="1" dirty="0"/>
              <a:t>career success </a:t>
            </a:r>
            <a:r>
              <a:rPr lang="en-US" sz="4400" dirty="0"/>
              <a:t>through agricultural education. </a:t>
            </a:r>
          </a:p>
        </p:txBody>
      </p:sp>
    </p:spTree>
    <p:extLst>
      <p:ext uri="{BB962C8B-B14F-4D97-AF65-F5344CB8AC3E}">
        <p14:creationId xmlns:p14="http://schemas.microsoft.com/office/powerpoint/2010/main" val="40932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FFA Salute –</a:t>
            </a:r>
            <a:br>
              <a:rPr lang="en-US" dirty="0"/>
            </a:br>
            <a:r>
              <a:rPr lang="en-US" dirty="0"/>
              <a:t> The Pledge of Allegiance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4400" dirty="0"/>
              <a:t>“I pledge allegiance to  the Flag of the United States of America and to  the Republic for which it stands, one Nation under  God, indivisible, with liberty and justice for all.”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93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Emblem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00600"/>
          </a:xfrm>
        </p:spPr>
        <p:txBody>
          <a:bodyPr/>
          <a:lstStyle/>
          <a:p>
            <a:r>
              <a:rPr lang="en-US" altLang="en-US" sz="2800" dirty="0"/>
              <a:t>Each part of the emblem has a unique meaning.</a:t>
            </a:r>
          </a:p>
          <a:p>
            <a:r>
              <a:rPr lang="en-US" altLang="en-US" sz="2800" dirty="0"/>
              <a:t>There is a connection of the emblem parts to the offices of the FFA Chapter</a:t>
            </a:r>
          </a:p>
          <a:p>
            <a:r>
              <a:rPr lang="en-US" altLang="en-US" sz="2800" dirty="0"/>
              <a:t>There is a connection to the officers’ and advisor’s part in the opening and closing ceremony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16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3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FFA Emblem – Rising Sun</a:t>
            </a:r>
          </a:p>
        </p:txBody>
      </p:sp>
      <p:pic>
        <p:nvPicPr>
          <p:cNvPr id="9219" name="Picture 3" descr="C:\Documents and Settings\dagnew\My Documents\YO_Course\ffaem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0449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553200" y="2362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Rising Sun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471557" y="3581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President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7803027">
            <a:off x="4191000" y="3581400"/>
            <a:ext cx="3276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2667000"/>
            <a:ext cx="26670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Meaning:</a:t>
            </a:r>
            <a:r>
              <a:rPr lang="en-US" altLang="en-US" b="1"/>
              <a:t> Dawn of a new day in Agriculture</a:t>
            </a:r>
          </a:p>
        </p:txBody>
      </p:sp>
    </p:spTree>
    <p:extLst>
      <p:ext uri="{BB962C8B-B14F-4D97-AF65-F5344CB8AC3E}">
        <p14:creationId xmlns:p14="http://schemas.microsoft.com/office/powerpoint/2010/main" val="28637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2" grpId="0" animBg="1"/>
      <p:bldP spid="922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FFA Emblem -- Plow</a:t>
            </a:r>
          </a:p>
        </p:txBody>
      </p:sp>
      <p:pic>
        <p:nvPicPr>
          <p:cNvPr id="4100" name="Picture 4" descr="C:\Documents and Settings\dagnew\My Documents\YO_Course\ffaem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0449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33400" y="4191000"/>
            <a:ext cx="35814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35052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Plow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49530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Vice President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385379" y="2574925"/>
            <a:ext cx="2133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/>
              <a:t>Meaning:</a:t>
            </a:r>
            <a:r>
              <a:rPr lang="en-US" altLang="en-US" dirty="0"/>
              <a:t> </a:t>
            </a:r>
            <a:r>
              <a:rPr lang="en-US" altLang="en-US" sz="2800" b="1" dirty="0"/>
              <a:t>Labor and tillage of the soil</a:t>
            </a:r>
          </a:p>
        </p:txBody>
      </p:sp>
    </p:spTree>
    <p:extLst>
      <p:ext uri="{BB962C8B-B14F-4D97-AF65-F5344CB8AC3E}">
        <p14:creationId xmlns:p14="http://schemas.microsoft.com/office/powerpoint/2010/main" val="37781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utoUpdateAnimBg="0"/>
      <p:bldP spid="4103" grpId="0" autoUpdateAnimBg="0"/>
      <p:bldP spid="410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FFA Emblem -- Owl</a:t>
            </a:r>
          </a:p>
        </p:txBody>
      </p:sp>
      <p:pic>
        <p:nvPicPr>
          <p:cNvPr id="6148" name="Picture 4" descr="C:\Documents and Settings\dagnew\My Documents\YO_Course\ffaem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0449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315200" y="2590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Owl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705600" y="3595687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Advisor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rot="7803027">
            <a:off x="3822700" y="3446463"/>
            <a:ext cx="35814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2667000"/>
            <a:ext cx="26670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Meaning:</a:t>
            </a:r>
            <a:r>
              <a:rPr lang="en-US" altLang="en-US" b="1"/>
              <a:t> </a:t>
            </a:r>
            <a:br>
              <a:rPr lang="en-US" altLang="en-US" b="1"/>
            </a:br>
            <a:r>
              <a:rPr lang="en-US" altLang="en-US" b="1"/>
              <a:t>Wisdom and knowledge</a:t>
            </a:r>
          </a:p>
        </p:txBody>
      </p:sp>
    </p:spTree>
    <p:extLst>
      <p:ext uri="{BB962C8B-B14F-4D97-AF65-F5344CB8AC3E}">
        <p14:creationId xmlns:p14="http://schemas.microsoft.com/office/powerpoint/2010/main" val="792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autoUpdateAnimBg="0"/>
      <p:bldP spid="6151" grpId="0" animBg="1"/>
      <p:bldP spid="615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FFA Emblem -- Corn</a:t>
            </a:r>
          </a:p>
        </p:txBody>
      </p:sp>
      <p:pic>
        <p:nvPicPr>
          <p:cNvPr id="7171" name="Picture 3" descr="C:\Documents and Settings\dagnew\My Documents\YO_Course\ffaem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0449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47921" y="1574232"/>
            <a:ext cx="2590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/>
              <a:t>Cross section of an ear of corn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466593" y="3914775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Secretary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rot="7803027">
            <a:off x="5076825" y="2778126"/>
            <a:ext cx="1277937" cy="887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1981200"/>
            <a:ext cx="22098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/>
              <a:t>Meaning:</a:t>
            </a:r>
            <a:r>
              <a:rPr lang="en-US" altLang="en-US" dirty="0"/>
              <a:t> </a:t>
            </a:r>
            <a:r>
              <a:rPr lang="en-US" altLang="en-US" b="1" dirty="0"/>
              <a:t>Corn is a foundation crop as it can be grown in every state and territory and it is a</a:t>
            </a:r>
            <a:r>
              <a:rPr lang="en-US" altLang="en-US" sz="2000" dirty="0"/>
              <a:t> </a:t>
            </a:r>
            <a:r>
              <a:rPr lang="en-US" altLang="en-US" b="1" dirty="0"/>
              <a:t>production item that unifies</a:t>
            </a:r>
          </a:p>
          <a:p>
            <a:pPr>
              <a:spcBef>
                <a:spcPct val="50000"/>
              </a:spcBef>
            </a:pP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429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nimBg="1"/>
      <p:bldP spid="717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FFA Emblem – Eagle </a:t>
            </a:r>
            <a:br>
              <a:rPr lang="en-US" altLang="en-US" sz="4400">
                <a:solidFill>
                  <a:schemeClr val="tx2"/>
                </a:solidFill>
              </a:rPr>
            </a:br>
            <a:r>
              <a:rPr lang="en-US" altLang="en-US" sz="3600" i="1">
                <a:solidFill>
                  <a:schemeClr val="tx2"/>
                </a:solidFill>
              </a:rPr>
              <a:t>(including arrows and shield)</a:t>
            </a:r>
          </a:p>
        </p:txBody>
      </p:sp>
      <p:pic>
        <p:nvPicPr>
          <p:cNvPr id="8195" name="Picture 3" descr="C:\Documents and Settings\dagnew\My Documents\YO_Course\ffaem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0449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315200" y="2743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Eagle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rot="7803027">
            <a:off x="5302250" y="1385888"/>
            <a:ext cx="11430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2667000"/>
            <a:ext cx="205740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Meaning:</a:t>
            </a:r>
            <a:br>
              <a:rPr lang="en-US" altLang="en-US" sz="3200" b="1"/>
            </a:br>
            <a:r>
              <a:rPr lang="en-US" altLang="en-US" b="1"/>
              <a:t>National Scope of the organization, a reminder of our freedom and ability to explore new horizons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11368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8" grpId="0" animBg="1"/>
      <p:bldP spid="819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FFA Emblem – </a:t>
            </a:r>
          </a:p>
          <a:p>
            <a:pPr algn="ctr"/>
            <a:r>
              <a:rPr lang="en-US" altLang="en-US" sz="4400">
                <a:solidFill>
                  <a:schemeClr val="tx2"/>
                </a:solidFill>
              </a:rPr>
              <a:t>FFA &amp; Agricultural Education</a:t>
            </a:r>
          </a:p>
        </p:txBody>
      </p:sp>
      <p:pic>
        <p:nvPicPr>
          <p:cNvPr id="10243" name="Picture 3" descr="C:\Documents and Settings\dagnew\My Documents\YO_Course\ffaem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0449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553200" y="2362200"/>
            <a:ext cx="23622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The words: </a:t>
            </a:r>
            <a:r>
              <a:rPr lang="en-US" altLang="en-US" sz="2800">
                <a:solidFill>
                  <a:schemeClr val="tx2"/>
                </a:solidFill>
              </a:rPr>
              <a:t>FFA &amp; Agricultural Education</a:t>
            </a:r>
            <a:endParaRPr lang="en-US" altLang="en-US" sz="1800" b="1"/>
          </a:p>
          <a:p>
            <a:pPr>
              <a:spcBef>
                <a:spcPct val="50000"/>
              </a:spcBef>
            </a:pPr>
            <a:endParaRPr lang="en-US" altLang="en-US" sz="1800" b="1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rot="7803027">
            <a:off x="4309269" y="2956719"/>
            <a:ext cx="2293937" cy="898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2667000"/>
            <a:ext cx="26670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Meaning: </a:t>
            </a:r>
            <a:r>
              <a:rPr lang="en-US" altLang="en-US" sz="2800" b="1"/>
              <a:t>Symbolize learning and leadership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5727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6" grpId="0" animBg="1"/>
      <p:bldP spid="102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1928 - 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FFA was formed from </a:t>
            </a:r>
            <a:r>
              <a:rPr lang="en-US" sz="2800" b="1" dirty="0"/>
              <a:t>the Future Farmers of Virginia </a:t>
            </a:r>
            <a:endParaRPr lang="en-US" sz="2800" dirty="0"/>
          </a:p>
          <a:p>
            <a:endParaRPr lang="en-US" dirty="0"/>
          </a:p>
          <a:p>
            <a:r>
              <a:rPr lang="en-US" sz="2800" b="1" dirty="0"/>
              <a:t>Henry Groseclose </a:t>
            </a:r>
            <a:r>
              <a:rPr lang="en-US" sz="2800" dirty="0"/>
              <a:t>of Virginia  became know as the </a:t>
            </a:r>
            <a:r>
              <a:rPr lang="en-US" sz="2800" b="1" dirty="0"/>
              <a:t>“Father of FFA” </a:t>
            </a:r>
            <a:endParaRPr lang="en-US" sz="2800" dirty="0"/>
          </a:p>
          <a:p>
            <a:endParaRPr lang="en-US" dirty="0"/>
          </a:p>
          <a:p>
            <a:r>
              <a:rPr lang="en-US" sz="2800" b="1" dirty="0"/>
              <a:t>Leslie Applegate </a:t>
            </a:r>
            <a:r>
              <a:rPr lang="en-US" sz="2800" dirty="0"/>
              <a:t>of New Jersey became the </a:t>
            </a:r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National FFA President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1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Officer Positions </a:t>
            </a:r>
            <a:br>
              <a:rPr lang="en-US" altLang="en-US" dirty="0"/>
            </a:br>
            <a:r>
              <a:rPr lang="en-US" altLang="en-US" dirty="0"/>
              <a:t>and Their Symbol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dirty="0"/>
              <a:t>President		Rising Sun	 </a:t>
            </a:r>
          </a:p>
          <a:p>
            <a:r>
              <a:rPr lang="en-US" altLang="en-US" dirty="0"/>
              <a:t>Vice President	Plow</a:t>
            </a:r>
          </a:p>
          <a:p>
            <a:r>
              <a:rPr lang="en-US" altLang="en-US" dirty="0"/>
              <a:t>Secretary 		Ear of Corn</a:t>
            </a:r>
          </a:p>
          <a:p>
            <a:r>
              <a:rPr lang="en-US" altLang="en-US" dirty="0"/>
              <a:t>Treasurer		George Washington	</a:t>
            </a:r>
          </a:p>
          <a:p>
            <a:r>
              <a:rPr lang="en-US" altLang="en-US" dirty="0"/>
              <a:t>Reporter		Flag</a:t>
            </a:r>
          </a:p>
          <a:p>
            <a:r>
              <a:rPr lang="en-US" altLang="en-US" dirty="0"/>
              <a:t>Sentinel 		Shield of Friendship/Hand Shake</a:t>
            </a:r>
          </a:p>
          <a:p>
            <a:r>
              <a:rPr lang="en-US" altLang="en-US" dirty="0"/>
              <a:t>Advisor		Owl</a:t>
            </a:r>
          </a:p>
        </p:txBody>
      </p:sp>
    </p:spTree>
    <p:extLst>
      <p:ext uri="{BB962C8B-B14F-4D97-AF65-F5344CB8AC3E}">
        <p14:creationId xmlns:p14="http://schemas.microsoft.com/office/powerpoint/2010/main" val="13037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Opening and Closing Ceremonies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out</a:t>
            </a:r>
          </a:p>
          <a:p>
            <a:endParaRPr lang="en-US" dirty="0"/>
          </a:p>
          <a:p>
            <a:r>
              <a:rPr lang="en-US" dirty="0"/>
              <a:t>Leadership Development Event</a:t>
            </a:r>
          </a:p>
        </p:txBody>
      </p:sp>
    </p:spTree>
    <p:extLst>
      <p:ext uri="{BB962C8B-B14F-4D97-AF65-F5344CB8AC3E}">
        <p14:creationId xmlns:p14="http://schemas.microsoft.com/office/powerpoint/2010/main" val="1831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Girls Official Attire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Black skirt - Skirt is to be at least knee length, hemmed evenly across the bottom, with a slit no longer than 2 inches above the knee, excluding the kick pleat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White collared blouse &amp; Official FFA blue scarf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Black dress shoes with a closed heel and toe (no boots, sandals, open-toed shoes, tennis shoes, 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Black nylon hosiery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Official FFA jacket zipped to the top.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Black Slacks may be appropriate for traveling and outdoor activities. </a:t>
            </a:r>
          </a:p>
        </p:txBody>
      </p:sp>
    </p:spTree>
    <p:extLst>
      <p:ext uri="{BB962C8B-B14F-4D97-AF65-F5344CB8AC3E}">
        <p14:creationId xmlns:p14="http://schemas.microsoft.com/office/powerpoint/2010/main" val="1596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Boys Official Attire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dirty="0"/>
              <a:t>Black dress pants (no jeans - blue or black, leather, pleather, etc.)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White dress shirt &amp; Official FFA tie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Black dress shoes with a closed heel and toe. (no boots, sandals, open-toed shoes, tennis shoes )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Black socks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Official FFA jacket zipped to the top </a:t>
            </a:r>
          </a:p>
        </p:txBody>
      </p:sp>
    </p:spTree>
    <p:extLst>
      <p:ext uri="{BB962C8B-B14F-4D97-AF65-F5344CB8AC3E}">
        <p14:creationId xmlns:p14="http://schemas.microsoft.com/office/powerpoint/2010/main" val="27224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01626"/>
            <a:ext cx="3600450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089" y="1529848"/>
            <a:ext cx="3576492" cy="47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10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Wear Awards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Chapter degree, officer and award medals should be worn beneath the name of the right side of the jacket.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State FFA Degree or American Degree key should be worn above the name or attached to a standard key chain.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No more than 3 medals should be worn on the jacket. These should represent highest degree earned, highest office held and the highest award earned. </a:t>
            </a:r>
          </a:p>
        </p:txBody>
      </p:sp>
    </p:spTree>
    <p:extLst>
      <p:ext uri="{BB962C8B-B14F-4D97-AF65-F5344CB8AC3E}">
        <p14:creationId xmlns:p14="http://schemas.microsoft.com/office/powerpoint/2010/main" val="23917482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Career Development Events</a:t>
            </a:r>
            <a:br>
              <a:rPr lang="en-US" sz="4400" dirty="0"/>
            </a:br>
            <a:r>
              <a:rPr lang="en-US" sz="4400" dirty="0"/>
              <a:t>Leadership Development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u="sng" dirty="0">
                <a:hlinkClick r:id="rId2"/>
              </a:rPr>
              <a:t>Agricultural Communications</a:t>
            </a:r>
            <a:endParaRPr lang="en-US" dirty="0"/>
          </a:p>
          <a:p>
            <a:pPr lvl="0"/>
            <a:r>
              <a:rPr lang="en-US" u="sng" dirty="0">
                <a:hlinkClick r:id="rId3"/>
              </a:rPr>
              <a:t>Agricultural Issues Forum</a:t>
            </a:r>
            <a:endParaRPr lang="en-US" dirty="0"/>
          </a:p>
          <a:p>
            <a:pPr lvl="0"/>
            <a:r>
              <a:rPr lang="en-US" u="sng" dirty="0">
                <a:hlinkClick r:id="rId4"/>
              </a:rPr>
              <a:t>Agricultural Sales</a:t>
            </a:r>
            <a:endParaRPr lang="en-US" dirty="0"/>
          </a:p>
          <a:p>
            <a:pPr lvl="0"/>
            <a:r>
              <a:rPr lang="en-US" u="sng" dirty="0">
                <a:hlinkClick r:id="rId5"/>
              </a:rPr>
              <a:t>Agricultural Technology &amp; Mechanical Systems</a:t>
            </a:r>
            <a:endParaRPr lang="en-US" dirty="0"/>
          </a:p>
          <a:p>
            <a:pPr lvl="0"/>
            <a:r>
              <a:rPr lang="en-US" u="sng" dirty="0">
                <a:hlinkClick r:id="rId6"/>
              </a:rPr>
              <a:t>Agronomy</a:t>
            </a:r>
            <a:endParaRPr lang="en-US" dirty="0"/>
          </a:p>
          <a:p>
            <a:pPr lvl="0"/>
            <a:r>
              <a:rPr lang="en-US" u="sng" dirty="0">
                <a:hlinkClick r:id="rId7"/>
              </a:rPr>
              <a:t>Conduct of Chapter Meetings Leadership Development</a:t>
            </a:r>
            <a:endParaRPr lang="en-US" dirty="0"/>
          </a:p>
          <a:p>
            <a:pPr lvl="0"/>
            <a:r>
              <a:rPr lang="en-US" u="sng" dirty="0">
                <a:hlinkClick r:id="rId8"/>
              </a:rPr>
              <a:t>Creed Speaking</a:t>
            </a:r>
            <a:endParaRPr lang="en-US" dirty="0"/>
          </a:p>
          <a:p>
            <a:pPr lvl="0"/>
            <a:r>
              <a:rPr lang="en-US" u="sng" dirty="0">
                <a:hlinkClick r:id="rId9"/>
              </a:rPr>
              <a:t>Dairy Cattle Evaluation &amp; Management</a:t>
            </a:r>
            <a:endParaRPr lang="en-US" dirty="0"/>
          </a:p>
          <a:p>
            <a:pPr lvl="0"/>
            <a:r>
              <a:rPr lang="en-US" u="sng" dirty="0">
                <a:hlinkClick r:id="rId10"/>
              </a:rPr>
              <a:t>Dairy Cattle Handlers Activity</a:t>
            </a:r>
            <a:endParaRPr lang="en-US" dirty="0"/>
          </a:p>
          <a:p>
            <a:pPr lvl="0"/>
            <a:r>
              <a:rPr lang="en-US" u="sng" dirty="0">
                <a:hlinkClick r:id="rId11"/>
              </a:rPr>
              <a:t>Environmental &amp; Natural Resources</a:t>
            </a:r>
            <a:endParaRPr lang="en-US" dirty="0"/>
          </a:p>
          <a:p>
            <a:pPr lvl="0"/>
            <a:r>
              <a:rPr lang="en-US" u="sng" dirty="0">
                <a:hlinkClick r:id="rId12"/>
              </a:rPr>
              <a:t>Extemporaneous Public Speaking</a:t>
            </a:r>
            <a:endParaRPr lang="en-US" dirty="0"/>
          </a:p>
          <a:p>
            <a:pPr lvl="0"/>
            <a:r>
              <a:rPr lang="en-US" u="sng" dirty="0">
                <a:hlinkClick r:id="rId13"/>
              </a:rPr>
              <a:t>Farm Business Management</a:t>
            </a:r>
            <a:endParaRPr lang="en-US" dirty="0"/>
          </a:p>
          <a:p>
            <a:pPr lvl="0"/>
            <a:r>
              <a:rPr lang="en-US" u="sng" dirty="0">
                <a:hlinkClick r:id="rId14"/>
              </a:rPr>
              <a:t>Floriculture</a:t>
            </a:r>
            <a:endParaRPr lang="en-US" dirty="0"/>
          </a:p>
          <a:p>
            <a:pPr lvl="0"/>
            <a:r>
              <a:rPr lang="en-US" u="sng" dirty="0">
                <a:hlinkClick r:id="rId15"/>
              </a:rPr>
              <a:t>Food Science &amp; Technology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04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848600" cy="1143000"/>
          </a:xfrm>
        </p:spPr>
        <p:txBody>
          <a:bodyPr/>
          <a:lstStyle/>
          <a:p>
            <a:r>
              <a:rPr lang="en-US" sz="4500" dirty="0"/>
              <a:t>Career Development Events</a:t>
            </a:r>
            <a:br>
              <a:rPr lang="en-US" sz="4500" dirty="0"/>
            </a:br>
            <a:r>
              <a:rPr lang="en-US" sz="4500" dirty="0"/>
              <a:t>Leadership Development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u="sng" dirty="0">
                <a:hlinkClick r:id="rId2"/>
              </a:rPr>
              <a:t>Forestry</a:t>
            </a:r>
            <a:endParaRPr lang="en-US" dirty="0"/>
          </a:p>
          <a:p>
            <a:pPr lvl="0"/>
            <a:r>
              <a:rPr lang="en-US" u="sng" dirty="0">
                <a:hlinkClick r:id="rId3"/>
              </a:rPr>
              <a:t>Horse Evaluation</a:t>
            </a:r>
            <a:endParaRPr lang="en-US" dirty="0"/>
          </a:p>
          <a:p>
            <a:pPr lvl="0"/>
            <a:r>
              <a:rPr lang="en-US" u="sng" dirty="0">
                <a:hlinkClick r:id="rId4"/>
              </a:rPr>
              <a:t>Job Interview</a:t>
            </a:r>
            <a:endParaRPr lang="en-US" dirty="0"/>
          </a:p>
          <a:p>
            <a:pPr lvl="0"/>
            <a:r>
              <a:rPr lang="en-US" u="sng" dirty="0">
                <a:hlinkClick r:id="rId5"/>
              </a:rPr>
              <a:t>Livestock Evaluation</a:t>
            </a:r>
            <a:endParaRPr lang="en-US" dirty="0"/>
          </a:p>
          <a:p>
            <a:pPr lvl="0"/>
            <a:r>
              <a:rPr lang="en-US" u="sng" dirty="0">
                <a:hlinkClick r:id="rId6"/>
              </a:rPr>
              <a:t>Marketing Plan</a:t>
            </a:r>
            <a:endParaRPr lang="en-US" dirty="0"/>
          </a:p>
          <a:p>
            <a:pPr lvl="0"/>
            <a:r>
              <a:rPr lang="en-US" u="sng" dirty="0">
                <a:hlinkClick r:id="rId7"/>
              </a:rPr>
              <a:t>Meats Evaluation &amp; Technology</a:t>
            </a:r>
            <a:endParaRPr lang="en-US" dirty="0"/>
          </a:p>
          <a:p>
            <a:pPr lvl="0"/>
            <a:r>
              <a:rPr lang="en-US" u="sng" dirty="0">
                <a:hlinkClick r:id="rId8"/>
              </a:rPr>
              <a:t>Milk Quality &amp; Products</a:t>
            </a:r>
            <a:endParaRPr lang="en-US" dirty="0"/>
          </a:p>
          <a:p>
            <a:pPr lvl="0"/>
            <a:r>
              <a:rPr lang="en-US" u="sng" dirty="0">
                <a:hlinkClick r:id="rId9"/>
              </a:rPr>
              <a:t>Nursery/Landscape</a:t>
            </a:r>
            <a:endParaRPr lang="en-US" dirty="0"/>
          </a:p>
          <a:p>
            <a:pPr lvl="0"/>
            <a:r>
              <a:rPr lang="en-US" u="sng" dirty="0">
                <a:hlinkClick r:id="rId10"/>
              </a:rPr>
              <a:t>Parliamentary Procedure</a:t>
            </a:r>
            <a:endParaRPr lang="en-US" dirty="0"/>
          </a:p>
          <a:p>
            <a:pPr lvl="0"/>
            <a:r>
              <a:rPr lang="en-US" u="sng" dirty="0">
                <a:hlinkClick r:id="rId11"/>
              </a:rPr>
              <a:t>Poultry Evaluation</a:t>
            </a:r>
            <a:endParaRPr lang="en-US" dirty="0"/>
          </a:p>
          <a:p>
            <a:pPr lvl="0"/>
            <a:r>
              <a:rPr lang="en-US" u="sng" dirty="0">
                <a:hlinkClick r:id="rId12"/>
              </a:rPr>
              <a:t>Prepared Public Speaking</a:t>
            </a:r>
            <a:endParaRPr lang="en-US" dirty="0"/>
          </a:p>
          <a:p>
            <a:pPr lvl="0"/>
            <a:r>
              <a:rPr lang="en-US" u="sng" dirty="0">
                <a:hlinkClick r:id="rId13"/>
              </a:rPr>
              <a:t>Veterinary Science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43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Development Events / Leadership Development Events</a:t>
            </a:r>
          </a:p>
          <a:p>
            <a:endParaRPr lang="en-US" dirty="0"/>
          </a:p>
          <a:p>
            <a:r>
              <a:rPr lang="en-US" dirty="0"/>
              <a:t>Supervised Agriculture Experiences </a:t>
            </a:r>
          </a:p>
          <a:p>
            <a:endParaRPr lang="en-US" dirty="0"/>
          </a:p>
          <a:p>
            <a:r>
              <a:rPr lang="en-US" dirty="0"/>
              <a:t>Conventions </a:t>
            </a:r>
          </a:p>
          <a:p>
            <a:endParaRPr lang="en-US" dirty="0"/>
          </a:p>
          <a:p>
            <a:r>
              <a:rPr lang="en-US" dirty="0"/>
              <a:t>Expos</a:t>
            </a:r>
          </a:p>
          <a:p>
            <a:endParaRPr lang="en-US" dirty="0"/>
          </a:p>
          <a:p>
            <a:r>
              <a:rPr lang="en-US" dirty="0"/>
              <a:t>Field Trips</a:t>
            </a:r>
          </a:p>
        </p:txBody>
      </p:sp>
    </p:spTree>
    <p:extLst>
      <p:ext uri="{BB962C8B-B14F-4D97-AF65-F5344CB8AC3E}">
        <p14:creationId xmlns:p14="http://schemas.microsoft.com/office/powerpoint/2010/main" val="319478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Dr. C.H. Lane </a:t>
            </a:r>
            <a:r>
              <a:rPr lang="en-US" sz="2800" dirty="0"/>
              <a:t>became the </a:t>
            </a:r>
            <a:r>
              <a:rPr lang="en-US" sz="2800" b="1" dirty="0"/>
              <a:t>1st National Advisor</a:t>
            </a:r>
            <a:r>
              <a:rPr lang="en-US" sz="2800" dirty="0"/>
              <a:t>. </a:t>
            </a:r>
          </a:p>
          <a:p>
            <a:endParaRPr lang="en-US" dirty="0"/>
          </a:p>
          <a:p>
            <a:r>
              <a:rPr lang="en-US" sz="2800" b="1" dirty="0"/>
              <a:t>The National FFA Convention </a:t>
            </a:r>
            <a:r>
              <a:rPr lang="en-US" sz="2800" dirty="0"/>
              <a:t>was held in Kansas City from </a:t>
            </a:r>
            <a:r>
              <a:rPr lang="en-US" sz="2800" b="1" dirty="0"/>
              <a:t>1928 </a:t>
            </a:r>
            <a:r>
              <a:rPr lang="en-US" sz="2800" dirty="0"/>
              <a:t>to</a:t>
            </a:r>
            <a:r>
              <a:rPr lang="en-US" sz="2800" b="1" dirty="0"/>
              <a:t> 1998.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70" y="3599685"/>
            <a:ext cx="4815225" cy="27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1930 </a:t>
            </a:r>
          </a:p>
          <a:p>
            <a:pPr lvl="1"/>
            <a:r>
              <a:rPr lang="en-US" sz="2800" dirty="0"/>
              <a:t>FFA Creed is written by </a:t>
            </a:r>
            <a:r>
              <a:rPr lang="en-US" sz="2800" b="1" dirty="0"/>
              <a:t>E.M. Tiffany</a:t>
            </a:r>
            <a:r>
              <a:rPr lang="en-US" sz="2800" dirty="0"/>
              <a:t>. </a:t>
            </a:r>
          </a:p>
          <a:p>
            <a:pPr lvl="1"/>
            <a:endParaRPr lang="en-US" dirty="0"/>
          </a:p>
          <a:p>
            <a:r>
              <a:rPr lang="en-US" sz="2800" dirty="0"/>
              <a:t>It was revised at the </a:t>
            </a:r>
            <a:r>
              <a:rPr lang="en-US" sz="2800" b="1" dirty="0"/>
              <a:t>38th</a:t>
            </a:r>
            <a:r>
              <a:rPr lang="en-US" sz="2800" dirty="0"/>
              <a:t> and </a:t>
            </a:r>
            <a:r>
              <a:rPr lang="en-US" sz="2800" b="1" dirty="0"/>
              <a:t>63rd </a:t>
            </a:r>
            <a:r>
              <a:rPr lang="en-US" sz="2800" dirty="0"/>
              <a:t>Conventions.</a:t>
            </a:r>
          </a:p>
          <a:p>
            <a:endParaRPr lang="en-US" dirty="0"/>
          </a:p>
          <a:p>
            <a:r>
              <a:rPr lang="en-US" sz="2800" dirty="0"/>
              <a:t>1930 </a:t>
            </a:r>
          </a:p>
          <a:p>
            <a:pPr lvl="1"/>
            <a:r>
              <a:rPr lang="en-US" sz="2800" dirty="0"/>
              <a:t>FFA Colors were adopted</a:t>
            </a:r>
          </a:p>
          <a:p>
            <a:pPr lvl="2"/>
            <a:r>
              <a:rPr lang="en-US" sz="2800" dirty="0">
                <a:solidFill>
                  <a:srgbClr val="0070C0"/>
                </a:solidFill>
              </a:rPr>
              <a:t>National Blue</a:t>
            </a:r>
            <a:endParaRPr lang="en-US" sz="2800" dirty="0"/>
          </a:p>
          <a:p>
            <a:pPr lvl="2"/>
            <a:r>
              <a:rPr lang="en-US" sz="2800" dirty="0">
                <a:solidFill>
                  <a:srgbClr val="FFC000"/>
                </a:solidFill>
              </a:rPr>
              <a:t>Corn Gold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Creed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I believe</a:t>
            </a:r>
            <a:r>
              <a:rPr lang="en-US" sz="3600" dirty="0"/>
              <a:t> in the future of agriculture, with a faith born not of words but of deeds - achievements won by the present and past generations of agriculturists; in the promise of better days through better ways, even as the better things we now enjoy have come to us from the struggles of former years. </a:t>
            </a:r>
          </a:p>
        </p:txBody>
      </p:sp>
    </p:spTree>
    <p:extLst>
      <p:ext uri="{BB962C8B-B14F-4D97-AF65-F5344CB8AC3E}">
        <p14:creationId xmlns:p14="http://schemas.microsoft.com/office/powerpoint/2010/main" val="479472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280</TotalTime>
  <Words>2369</Words>
  <Application>Microsoft Office PowerPoint</Application>
  <PresentationFormat>On-screen Show (4:3)</PresentationFormat>
  <Paragraphs>427</Paragraphs>
  <Slides>68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Adjacency</vt:lpstr>
      <vt:lpstr>National FFA Organization</vt:lpstr>
      <vt:lpstr>What is FFA? </vt:lpstr>
      <vt:lpstr>What is FFA?</vt:lpstr>
      <vt:lpstr>FFA History</vt:lpstr>
      <vt:lpstr>1928 –  Future Farmers of America</vt:lpstr>
      <vt:lpstr>1928 - FFA</vt:lpstr>
      <vt:lpstr>FFA </vt:lpstr>
      <vt:lpstr>FFA</vt:lpstr>
      <vt:lpstr>FFA Creed</vt:lpstr>
      <vt:lpstr>Creed</vt:lpstr>
      <vt:lpstr>Creed</vt:lpstr>
      <vt:lpstr>Creed</vt:lpstr>
      <vt:lpstr>PowerPoint Presentation</vt:lpstr>
      <vt:lpstr>Creed</vt:lpstr>
      <vt:lpstr>Creed Assignment</vt:lpstr>
      <vt:lpstr>FFA Jacket</vt:lpstr>
      <vt:lpstr>Fun Fact</vt:lpstr>
      <vt:lpstr>FFA History </vt:lpstr>
      <vt:lpstr>FFA History</vt:lpstr>
      <vt:lpstr>Public Law 740</vt:lpstr>
      <vt:lpstr>FFA History</vt:lpstr>
      <vt:lpstr>FFA History</vt:lpstr>
      <vt:lpstr>New Farmers of America</vt:lpstr>
      <vt:lpstr>New Farmers of America</vt:lpstr>
      <vt:lpstr>FFA History</vt:lpstr>
      <vt:lpstr>FFA History</vt:lpstr>
      <vt:lpstr>FFA History</vt:lpstr>
      <vt:lpstr>FFA History</vt:lpstr>
      <vt:lpstr>Conventions</vt:lpstr>
      <vt:lpstr>Awards</vt:lpstr>
      <vt:lpstr>FFA Degrees</vt:lpstr>
      <vt:lpstr>Discovery Degree</vt:lpstr>
      <vt:lpstr>Greenhand Degree</vt:lpstr>
      <vt:lpstr>Greenhand Continued… </vt:lpstr>
      <vt:lpstr>Chapter Degree</vt:lpstr>
      <vt:lpstr>Chapter Degree</vt:lpstr>
      <vt:lpstr>Chapter Degree</vt:lpstr>
      <vt:lpstr>State Degree</vt:lpstr>
      <vt:lpstr>State Degree</vt:lpstr>
      <vt:lpstr>Sate Degree</vt:lpstr>
      <vt:lpstr>State Degree</vt:lpstr>
      <vt:lpstr>American Degree</vt:lpstr>
      <vt:lpstr>American Degree</vt:lpstr>
      <vt:lpstr>SAE -- Supervised Agriculture Experience (programs) </vt:lpstr>
      <vt:lpstr>SAE / Proficiency Award</vt:lpstr>
      <vt:lpstr>SAE / Proficiency Awards</vt:lpstr>
      <vt:lpstr>Types SAE</vt:lpstr>
      <vt:lpstr>Types of SAE</vt:lpstr>
      <vt:lpstr>Types of SAE’s</vt:lpstr>
      <vt:lpstr>FFA Motto</vt:lpstr>
      <vt:lpstr>FFA Mission Statement</vt:lpstr>
      <vt:lpstr>FFA Salute –  The Pledge of Allegiance</vt:lpstr>
      <vt:lpstr>FFA Emblem</vt:lpstr>
      <vt:lpstr>PowerPoint Presentation</vt:lpstr>
      <vt:lpstr>FFA Emblem -- Plow</vt:lpstr>
      <vt:lpstr>PowerPoint Presentation</vt:lpstr>
      <vt:lpstr>PowerPoint Presentation</vt:lpstr>
      <vt:lpstr>PowerPoint Presentation</vt:lpstr>
      <vt:lpstr>PowerPoint Presentation</vt:lpstr>
      <vt:lpstr>Officer Positions  and Their Symbol</vt:lpstr>
      <vt:lpstr>Opening and Closing Ceremonies</vt:lpstr>
      <vt:lpstr>Girls Official Attire</vt:lpstr>
      <vt:lpstr>Boys Official Attire</vt:lpstr>
      <vt:lpstr>PowerPoint Presentation</vt:lpstr>
      <vt:lpstr>How to Wear Awards</vt:lpstr>
      <vt:lpstr>Career Development Events Leadership Development Events</vt:lpstr>
      <vt:lpstr>Career Development Events Leadership Development Events</vt:lpstr>
      <vt:lpstr>Your Opportunities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FFA Organization</dc:title>
  <dc:creator>Carrie</dc:creator>
  <cp:lastModifiedBy>Carrie</cp:lastModifiedBy>
  <cp:revision>31</cp:revision>
  <dcterms:created xsi:type="dcterms:W3CDTF">2016-07-08T17:19:29Z</dcterms:created>
  <dcterms:modified xsi:type="dcterms:W3CDTF">2016-08-15T14:13:54Z</dcterms:modified>
</cp:coreProperties>
</file>